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94" r:id="rId4"/>
    <p:sldId id="295" r:id="rId5"/>
    <p:sldId id="262" r:id="rId6"/>
    <p:sldId id="296" r:id="rId7"/>
    <p:sldId id="258" r:id="rId8"/>
    <p:sldId id="259" r:id="rId9"/>
    <p:sldId id="260" r:id="rId10"/>
    <p:sldId id="261" r:id="rId11"/>
    <p:sldId id="263" r:id="rId12"/>
    <p:sldId id="29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93" r:id="rId24"/>
    <p:sldId id="278" r:id="rId25"/>
    <p:sldId id="279" r:id="rId26"/>
    <p:sldId id="280" r:id="rId27"/>
    <p:sldId id="283" r:id="rId28"/>
    <p:sldId id="284" r:id="rId29"/>
    <p:sldId id="285" r:id="rId30"/>
    <p:sldId id="286" r:id="rId31"/>
    <p:sldId id="291" r:id="rId32"/>
    <p:sldId id="299" r:id="rId33"/>
    <p:sldId id="292" r:id="rId34"/>
    <p:sldId id="297" r:id="rId35"/>
    <p:sldId id="298" r:id="rId36"/>
    <p:sldId id="281" r:id="rId37"/>
    <p:sldId id="28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BC"/>
    <a:srgbClr val="341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2ED21-5E29-4514-91BE-90142289925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188C5-5A63-4E89-8B69-DA8B1269F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88C5-5A63-4E89-8B69-DA8B1269F4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8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alin-cat-shaking-shaky-camera-gif-1664969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mespot.com/articles/fall-guys-beginners-guide-how-to-win-every-round/1100-6480981/" TargetMode="External"/><Relationship Id="rId5" Type="http://schemas.openxmlformats.org/officeDocument/2006/relationships/hyperlink" Target="https://tenor.com/view/foggy-fog-nature-trees-gif-12499540" TargetMode="External"/><Relationship Id="rId4" Type="http://schemas.openxmlformats.org/officeDocument/2006/relationships/hyperlink" Target="https://www.youtube.com/watch?v=DYSqiv-r5Cc&amp;list=PLENI0Xzi0MTfkg_qHHhj7aCY8GwXoMAtW&amp;index=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678" y="4262893"/>
            <a:ext cx="13011987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Rhythm</a:t>
            </a:r>
          </a:p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Roller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16000" y="7307640"/>
            <a:ext cx="3505199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2017182026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윤장혁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2017182012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김호진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2017182021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양현석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2019182051</a:t>
            </a:r>
            <a:r>
              <a:rPr lang="ko-KR" altLang="en-US" sz="3000" b="0" i="0" kern="0" spc="-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전세희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09B11ED2-EF31-EAA7-45B7-05EDEA489C7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44313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 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AFAA3C5B-DE9E-424C-9C08-8E6E25D8E0C7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1FA8870-5695-D48A-94F9-5719F4329B4D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116848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총 5개의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목숨을 가지고 게임을 시작한다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방해물을 부수지 못하고 지나쳤을 경우 목숨을 잃게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EF4F2543-3638-7DED-5882-986C07A687C4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상세(2)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 상단의 게이지가 차게 되면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디버프와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버프중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한가지를 랜덤하게 얻는다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821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시야 감소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643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시야를 가리는</a:t>
            </a:r>
          </a:p>
          <a:p>
            <a:pPr algn="ctr"/>
            <a:r>
              <a:rPr lang="en-US" sz="18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안개가</a:t>
            </a:r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생성된다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C054C3-0AD0-3954-430D-CBAB923F794B}"/>
              </a:ext>
            </a:extLst>
          </p:cNvPr>
          <p:cNvGrpSpPr/>
          <p:nvPr/>
        </p:nvGrpSpPr>
        <p:grpSpPr>
          <a:xfrm>
            <a:off x="2212236" y="4876627"/>
            <a:ext cx="2024328" cy="2024328"/>
            <a:chOff x="2212236" y="4876627"/>
            <a:chExt cx="2024328" cy="2024328"/>
          </a:xfrm>
        </p:grpSpPr>
        <p:pic>
          <p:nvPicPr>
            <p:cNvPr id="4" name="그래픽 3" descr="눈 단색으로 채워진">
              <a:extLst>
                <a:ext uri="{FF2B5EF4-FFF2-40B4-BE49-F238E27FC236}">
                  <a16:creationId xmlns:a16="http://schemas.microsoft.com/office/drawing/2014/main" id="{FF7616A0-90DA-4AFD-B881-3650458E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236" y="4876627"/>
              <a:ext cx="2024328" cy="202432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BCF78C8-514A-4624-B09D-4DD759AD3CDD}"/>
                </a:ext>
              </a:extLst>
            </p:cNvPr>
            <p:cNvCxnSpPr/>
            <p:nvPr/>
          </p:nvCxnSpPr>
          <p:spPr>
            <a:xfrm flipH="1">
              <a:off x="2446217" y="5038739"/>
              <a:ext cx="1524000" cy="1700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bject 30"/>
          <p:cNvSpPr txBox="1"/>
          <p:nvPr/>
        </p:nvSpPr>
        <p:spPr>
          <a:xfrm>
            <a:off x="4648200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보이지 않는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1687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 바로 앞에 있는 길이</a:t>
            </a:r>
            <a:b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</a:b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보이지 않는다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B27FD-EAA2-4B73-BBC3-45D628CF7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03" y="4876627"/>
            <a:ext cx="3457997" cy="1945123"/>
          </a:xfrm>
          <a:prstGeom prst="rect">
            <a:avLst/>
          </a:prstGeom>
        </p:spPr>
      </p:pic>
      <p:sp>
        <p:nvSpPr>
          <p:cNvPr id="32" name="Object 15">
            <a:extLst>
              <a:ext uri="{FF2B5EF4-FFF2-40B4-BE49-F238E27FC236}">
                <a16:creationId xmlns:a16="http://schemas.microsoft.com/office/drawing/2014/main" id="{C5372959-3152-5945-4714-E9F97B752389}"/>
              </a:ext>
            </a:extLst>
          </p:cNvPr>
          <p:cNvSpPr txBox="1"/>
          <p:nvPr/>
        </p:nvSpPr>
        <p:spPr>
          <a:xfrm>
            <a:off x="998087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 추가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409D63A-18B0-1DA2-4A51-073E50AA9E43}"/>
              </a:ext>
            </a:extLst>
          </p:cNvPr>
          <p:cNvSpPr txBox="1"/>
          <p:nvPr/>
        </p:nvSpPr>
        <p:spPr>
          <a:xfrm>
            <a:off x="9052305" y="7526603"/>
            <a:ext cx="40095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현재 목숨이 늘어난다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F38D03B5-804D-6A60-9834-FBDFB895A58F}"/>
              </a:ext>
            </a:extLst>
          </p:cNvPr>
          <p:cNvSpPr txBox="1"/>
          <p:nvPr/>
        </p:nvSpPr>
        <p:spPr>
          <a:xfrm>
            <a:off x="12735339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BD1C7747-A917-AB9E-C54F-9FE603AE9C07}"/>
              </a:ext>
            </a:extLst>
          </p:cNvPr>
          <p:cNvSpPr txBox="1"/>
          <p:nvPr/>
        </p:nvSpPr>
        <p:spPr>
          <a:xfrm>
            <a:off x="12758787" y="7526603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방해물을 부수지 못하고</a:t>
            </a:r>
            <a:endParaRPr lang="en-US" altLang="ko-KR" sz="1800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피했을 경우 닳는 목숨을 한 번</a:t>
            </a:r>
            <a:endParaRPr lang="en-US" altLang="ko-KR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보호해준다</a:t>
            </a:r>
            <a:r>
              <a:rPr lang="en-US" altLang="ko-KR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06156765-1E57-2E43-D624-E93A4FCF57D8}"/>
              </a:ext>
            </a:extLst>
          </p:cNvPr>
          <p:cNvGrpSpPr/>
          <p:nvPr/>
        </p:nvGrpSpPr>
        <p:grpSpPr>
          <a:xfrm>
            <a:off x="9973699" y="4876627"/>
            <a:ext cx="2070445" cy="1824481"/>
            <a:chOff x="5128532" y="4932433"/>
            <a:chExt cx="2070445" cy="1824481"/>
          </a:xfrm>
        </p:grpSpPr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4760A29E-4C6C-37D3-F33D-186CA1557871}"/>
                </a:ext>
              </a:extLst>
            </p:cNvPr>
            <p:cNvGrpSpPr/>
            <p:nvPr/>
          </p:nvGrpSpPr>
          <p:grpSpPr>
            <a:xfrm>
              <a:off x="5128532" y="5157152"/>
              <a:ext cx="1800818" cy="1599762"/>
              <a:chOff x="5128532" y="5157152"/>
              <a:chExt cx="1800818" cy="1599762"/>
            </a:xfrm>
          </p:grpSpPr>
          <p:pic>
            <p:nvPicPr>
              <p:cNvPr id="43" name="Object 30">
                <a:extLst>
                  <a:ext uri="{FF2B5EF4-FFF2-40B4-BE49-F238E27FC236}">
                    <a16:creationId xmlns:a16="http://schemas.microsoft.com/office/drawing/2014/main" id="{A68ACA0C-9D47-6D36-0960-9A7F5DEC3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8532" y="5157152"/>
                <a:ext cx="1800818" cy="1599762"/>
              </a:xfrm>
              <a:prstGeom prst="rect">
                <a:avLst/>
              </a:prstGeom>
            </p:spPr>
          </p:pic>
        </p:grpSp>
        <p:grpSp>
          <p:nvGrpSpPr>
            <p:cNvPr id="41" name="그룹 1008">
              <a:extLst>
                <a:ext uri="{FF2B5EF4-FFF2-40B4-BE49-F238E27FC236}">
                  <a16:creationId xmlns:a16="http://schemas.microsoft.com/office/drawing/2014/main" id="{952B9DD4-2790-4A4D-BE55-9CF0EE121CD7}"/>
                </a:ext>
              </a:extLst>
            </p:cNvPr>
            <p:cNvGrpSpPr/>
            <p:nvPr/>
          </p:nvGrpSpPr>
          <p:grpSpPr>
            <a:xfrm>
              <a:off x="6227548" y="4932433"/>
              <a:ext cx="970646" cy="970646"/>
              <a:chOff x="6227548" y="4932433"/>
              <a:chExt cx="970646" cy="970646"/>
            </a:xfrm>
          </p:grpSpPr>
          <p:pic>
            <p:nvPicPr>
              <p:cNvPr id="42" name="Object 33">
                <a:extLst>
                  <a:ext uri="{FF2B5EF4-FFF2-40B4-BE49-F238E27FC236}">
                    <a16:creationId xmlns:a16="http://schemas.microsoft.com/office/drawing/2014/main" id="{69603FBA-F70D-D72D-27F7-6AC6DCE6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7548" y="4932433"/>
                <a:ext cx="970646" cy="970646"/>
              </a:xfrm>
              <a:prstGeom prst="rect">
                <a:avLst/>
              </a:prstGeom>
            </p:spPr>
          </p:pic>
        </p:grpSp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80DAD438-2285-B30F-78C2-22B836126992}"/>
              </a:ext>
            </a:extLst>
          </p:cNvPr>
          <p:cNvGrpSpPr/>
          <p:nvPr/>
        </p:nvGrpSpPr>
        <p:grpSpPr>
          <a:xfrm>
            <a:off x="14080862" y="4876627"/>
            <a:ext cx="1459369" cy="1847329"/>
            <a:chOff x="11680013" y="4921009"/>
            <a:chExt cx="1459369" cy="1847329"/>
          </a:xfrm>
        </p:grpSpPr>
        <p:pic>
          <p:nvPicPr>
            <p:cNvPr id="45" name="Object 37">
              <a:extLst>
                <a:ext uri="{FF2B5EF4-FFF2-40B4-BE49-F238E27FC236}">
                  <a16:creationId xmlns:a16="http://schemas.microsoft.com/office/drawing/2014/main" id="{1602106C-2976-3A1E-A8B9-0C85B156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0013" y="4921009"/>
              <a:ext cx="1459369" cy="1847329"/>
            </a:xfrm>
            <a:prstGeom prst="rect">
              <a:avLst/>
            </a:prstGeom>
          </p:spPr>
        </p:pic>
      </p:grpSp>
      <p:sp>
        <p:nvSpPr>
          <p:cNvPr id="35" name="Object 5">
            <a:extLst>
              <a:ext uri="{FF2B5EF4-FFF2-40B4-BE49-F238E27FC236}">
                <a16:creationId xmlns:a16="http://schemas.microsoft.com/office/drawing/2014/main" id="{D2F2C6B2-EA0C-2BC7-E507-FD7A10C02106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5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BC076B-E58B-C9BF-D853-4C14F7DD1291}"/>
              </a:ext>
            </a:extLst>
          </p:cNvPr>
          <p:cNvGrpSpPr/>
          <p:nvPr/>
        </p:nvGrpSpPr>
        <p:grpSpPr>
          <a:xfrm>
            <a:off x="5902482" y="3835732"/>
            <a:ext cx="6483037" cy="3459651"/>
            <a:chOff x="1348714" y="3835732"/>
            <a:chExt cx="6483037" cy="34596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8714" y="3835732"/>
              <a:ext cx="6483037" cy="3459651"/>
              <a:chOff x="1348714" y="3835732"/>
              <a:chExt cx="6483037" cy="34596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8714" y="3835732"/>
                <a:ext cx="6483037" cy="34596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78030" y="4682569"/>
              <a:ext cx="1717002" cy="894194"/>
              <a:chOff x="2710124" y="4733802"/>
              <a:chExt cx="1245179" cy="89419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10124" y="4733802"/>
                <a:ext cx="1245179" cy="894194"/>
              </a:xfrm>
              <a:prstGeom prst="rect">
                <a:avLst/>
              </a:prstGeom>
            </p:spPr>
          </p:pic>
        </p:grp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C5E741F6-AD28-4127-2C35-13ADEF1200A0}"/>
              </a:ext>
            </a:extLst>
          </p:cNvPr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D,F,J,K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를 이용하여 레일을 옮겨 다닌다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B06266CA-8803-2624-45C4-83C2DEBF4493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Object 19">
            <a:extLst>
              <a:ext uri="{FF2B5EF4-FFF2-40B4-BE49-F238E27FC236}">
                <a16:creationId xmlns:a16="http://schemas.microsoft.com/office/drawing/2014/main" id="{CA2FE355-D213-57CE-4C74-3F056F9ADD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2800" y="4682569"/>
            <a:ext cx="1412719" cy="8941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A0162B17-AE01-4C8F-87AE-AFDB865BA18D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3C6F61E-073A-4BA4-943B-A7EF2D63FC05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986B010-4DCF-BA1D-8760-4C109F9E648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431F0D-DCC5-D448-F5BA-1AF83A842B73}"/>
              </a:ext>
            </a:extLst>
          </p:cNvPr>
          <p:cNvGrpSpPr/>
          <p:nvPr/>
        </p:nvGrpSpPr>
        <p:grpSpPr>
          <a:xfrm>
            <a:off x="13413562" y="3065107"/>
            <a:ext cx="2457551" cy="3424464"/>
            <a:chOff x="14249400" y="3201438"/>
            <a:chExt cx="2457551" cy="3424464"/>
          </a:xfrm>
        </p:grpSpPr>
        <p:sp>
          <p:nvSpPr>
            <p:cNvPr id="26" name="Object 26"/>
            <p:cNvSpPr txBox="1"/>
            <p:nvPr/>
          </p:nvSpPr>
          <p:spPr>
            <a:xfrm>
              <a:off x="14249400" y="6102682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꽃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그림 38" descr="빈이(가) 표시된 사진&#10;&#10;자동 생성된 설명">
              <a:extLst>
                <a:ext uri="{FF2B5EF4-FFF2-40B4-BE49-F238E27FC236}">
                  <a16:creationId xmlns:a16="http://schemas.microsoft.com/office/drawing/2014/main" id="{0855FCD2-111B-C3B2-7ADE-ED9556A4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0151" y="3201438"/>
              <a:ext cx="2076050" cy="233718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2583A9-FCEA-1006-3695-F38175250233}"/>
              </a:ext>
            </a:extLst>
          </p:cNvPr>
          <p:cNvGrpSpPr/>
          <p:nvPr/>
        </p:nvGrpSpPr>
        <p:grpSpPr>
          <a:xfrm>
            <a:off x="2312911" y="2943525"/>
            <a:ext cx="2952750" cy="3667628"/>
            <a:chOff x="1028089" y="2958274"/>
            <a:chExt cx="2952750" cy="3667628"/>
          </a:xfrm>
        </p:grpSpPr>
        <p:sp>
          <p:nvSpPr>
            <p:cNvPr id="18" name="Object 18"/>
            <p:cNvSpPr txBox="1"/>
            <p:nvPr/>
          </p:nvSpPr>
          <p:spPr>
            <a:xfrm>
              <a:off x="1428278" y="6102682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바위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21C02A-C828-5818-28F2-C6CC7B20A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089" y="2958274"/>
              <a:ext cx="2952750" cy="260985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7917C0-B774-117D-8087-8885CFA5C856}"/>
              </a:ext>
            </a:extLst>
          </p:cNvPr>
          <p:cNvGrpSpPr/>
          <p:nvPr/>
        </p:nvGrpSpPr>
        <p:grpSpPr>
          <a:xfrm>
            <a:off x="7942983" y="2928777"/>
            <a:ext cx="2793257" cy="3697125"/>
            <a:chOff x="5181600" y="2928777"/>
            <a:chExt cx="2793257" cy="3697125"/>
          </a:xfrm>
        </p:grpSpPr>
        <p:sp>
          <p:nvSpPr>
            <p:cNvPr id="20" name="Object 20"/>
            <p:cNvSpPr txBox="1"/>
            <p:nvPr/>
          </p:nvSpPr>
          <p:spPr>
            <a:xfrm>
              <a:off x="5502042" y="6102682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벽돌</a:t>
              </a:r>
              <a:endPara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EDCA05-8614-262A-B671-95C08A35E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3" r="4256" b="10303"/>
            <a:stretch/>
          </p:blipFill>
          <p:spPr>
            <a:xfrm>
              <a:off x="5181600" y="2928777"/>
              <a:ext cx="2793257" cy="2609850"/>
            </a:xfrm>
            <a:prstGeom prst="rect">
              <a:avLst/>
            </a:prstGeom>
          </p:spPr>
        </p:pic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B7D4D62C-86E4-7BDB-E4A9-EE40BDA3096C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스테이지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스테이지는</a:t>
            </a:r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곡마다 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개의 스테이지가 존재한다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4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블럭들을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주어진 목숨안으로 파괴를 하게 되면 클리어하게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각 스테이지별로 최고점을 가지고 있다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4CC1E24-38BC-BCB3-CBA4-DAFBD30AA0B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70AF5048-C06F-287B-FF92-1DA0D45E3824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 싱크에 맞춰서 내려오는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524805"/>
            <a:ext cx="164266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물체를 </a:t>
            </a:r>
            <a:r>
              <a:rPr lang="ko-KR" altLang="en-US" sz="2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부서야하는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시점이 노래의 박자에 맞춰서 나온다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C81A415-439C-407A-8E9C-001DA08D9A6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ADEED8-FED7-4F9C-9F00-C8FFC7EB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4" name="그림 3" descr="텍스트, 고양이, 노트북, 실내이(가) 표시된 사진&#10;&#10;자동 생성된 설명">
            <a:extLst>
              <a:ext uri="{FF2B5EF4-FFF2-40B4-BE49-F238E27FC236}">
                <a16:creationId xmlns:a16="http://schemas.microsoft.com/office/drawing/2014/main" id="{A7044867-CB38-BFA2-8B1A-3843714D5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8" y="3747168"/>
            <a:ext cx="3552825" cy="4743450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3A048054-10BF-8109-C311-DED82026A069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시간에 따른 이벤트 발생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9" y="2386304"/>
            <a:ext cx="136431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시간이 지나면서 플레이어에게 메리트와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디메리트를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주는 이벤트가 발생한다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고양이, 앉아있는, 실내, 집고양이이(가) 표시된 사진&#10;&#10;자동 생성된 설명">
            <a:extLst>
              <a:ext uri="{FF2B5EF4-FFF2-40B4-BE49-F238E27FC236}">
                <a16:creationId xmlns:a16="http://schemas.microsoft.com/office/drawing/2014/main" id="{9AE5C115-D208-4CBF-8AFD-48FD68EA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7" y="3314700"/>
            <a:ext cx="4056605" cy="5408807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2BCD6D-9BAF-4137-AFBB-628774A01488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CE06249-22D1-47F5-902E-FD68063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3026311E-897B-5850-7CAA-1A03E2819AB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00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초기 개발 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CD71D4F9-C733-EF3D-3DBD-756E03B400C3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351337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가까이 오면 안보이는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62339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가까워지면 물체가 </a:t>
            </a:r>
            <a:r>
              <a:rPr lang="ko-KR" alt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투명해진다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유저는 멀리 보이는 물체를 잘 기억 했다가 피해야한다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endParaRPr lang="en-US" altLang="ko-KR" sz="34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8F5D9C8D-2024-42CF-A094-4906BC9A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4544" y="4556538"/>
            <a:ext cx="2362200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3A2BD-B678-46D5-A387-7BBEE148EDD0}"/>
              </a:ext>
            </a:extLst>
          </p:cNvPr>
          <p:cNvSpPr/>
          <p:nvPr/>
        </p:nvSpPr>
        <p:spPr>
          <a:xfrm>
            <a:off x="5241776" y="6918739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26ABD7-0E44-4615-AE17-E7032D3B5AB9}"/>
              </a:ext>
            </a:extLst>
          </p:cNvPr>
          <p:cNvSpPr/>
          <p:nvPr/>
        </p:nvSpPr>
        <p:spPr>
          <a:xfrm>
            <a:off x="13411783" y="6918738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B4031EB-FD58-4745-8151-1A5975907BF5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4F929FF9-8251-4203-A9D1-237E2FA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E8A813A5-645B-F62B-B232-183F32139C28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45679E-6 L -0.22109 3.456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최고점 보드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9385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스테이지마다 최고점을 가지고 있어 현재 점수가 최고점에 비해 어느정도</a:t>
            </a:r>
            <a:b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</a:br>
            <a:r>
              <a:rPr lang="ko-KR" alt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높은지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낮은지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알 수 있다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8B1BF3C2-7BFA-4A80-A1B5-0858F59AAE3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AD3C151D-B36D-4FA6-9E74-8FAB98B6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2EE46378-8AC0-6B5F-13F6-FB574F6DDDF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370DF76-9F1F-6034-2C54-5BE1C19AE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134472"/>
            <a:ext cx="6553200" cy="43402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5. 유저의 시야를 가리는 이펙트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8623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안개혹은 다른 이펙트 효과를 이용하여 유저의 시야를 제한시키는 기술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02549DD-C5D2-455B-9CAC-0A8A8863141F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3F6FA30-E19D-4EED-ADD7-C6680167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4" name="그림 3" descr="흐림이(가) 표시된 사진&#10;&#10;자동 생성된 설명">
            <a:extLst>
              <a:ext uri="{FF2B5EF4-FFF2-40B4-BE49-F238E27FC236}">
                <a16:creationId xmlns:a16="http://schemas.microsoft.com/office/drawing/2014/main" id="{4353DB66-37DC-483F-8C13-C3B709D5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0" y="3690275"/>
            <a:ext cx="10127640" cy="4941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F726AC-0286-4F4D-9C94-F9AEC02F4AE6}"/>
              </a:ext>
            </a:extLst>
          </p:cNvPr>
          <p:cNvSpPr txBox="1"/>
          <p:nvPr/>
        </p:nvSpPr>
        <p:spPr>
          <a:xfrm>
            <a:off x="4490355" y="8706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1CD7443-7467-8DB7-3D0B-FCE5451FABF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AFDD7546-6284-225C-6F5B-CE33EC4FB7E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569095" y="3238500"/>
            <a:ext cx="13108930" cy="2289104"/>
            <a:chOff x="2668756" y="3238500"/>
            <a:chExt cx="13108930" cy="22891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668756" y="3238500"/>
              <a:ext cx="3085857" cy="2289104"/>
              <a:chOff x="590429" y="2768825"/>
              <a:chExt cx="3085857" cy="2289104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764232" y="3580601"/>
                <a:ext cx="273825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 게임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012105"/>
              <a:chOff x="590429" y="2768825"/>
              <a:chExt cx="3085857" cy="2012105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607944" y="3580601"/>
                <a:ext cx="30508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 오브젝트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노래 싱크에 따른 물체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052771" y="3238500"/>
              <a:ext cx="3512500" cy="2289104"/>
              <a:chOff x="377112" y="2768825"/>
              <a:chExt cx="3512500" cy="2289104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377112" y="3580601"/>
                <a:ext cx="351250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 가까이 오면 사라지는 물체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691829" y="3238500"/>
              <a:ext cx="3085857" cy="1458107"/>
              <a:chOff x="590429" y="2768825"/>
              <a:chExt cx="3085857" cy="1458107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882861" y="3580601"/>
                <a:ext cx="2501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안개 효과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랭킹보드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46A3FD1D-2252-9B54-1A18-211EAAAD5A3A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D76B0907-E443-186B-FA60-2974757D0F2E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6B30B47-1C5D-46E4-B01C-B8548FF2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9" y="2599548"/>
            <a:ext cx="16094812" cy="5682272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78544AF3-EB87-7BBA-05ED-5434355B72A9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07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444006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현재 진행 사항 및 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66F47641-853B-0772-515F-E6A2C517A25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39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변경된 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886F06B-5C44-4FF7-938A-739EBC58C7CB}"/>
              </a:ext>
            </a:extLst>
          </p:cNvPr>
          <p:cNvSpPr txBox="1"/>
          <p:nvPr/>
        </p:nvSpPr>
        <p:spPr>
          <a:xfrm>
            <a:off x="1346323" y="7945808"/>
            <a:ext cx="15467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한명이 건강상의 이유로 그만두게 되어 해당 팀원이 담당한 부분을 재분배하는 일정이 있어 변경 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재분배 중 팀내에서 게임에 대해 좀 더 나은 게임을 만들고자 기획을 변경 하여 게임 시스템 제작과 함께 스테이지 형태 제작이 늦춰졌습니다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기획이 변경됨에 따라 새로운 일정이 추가되었습니다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있던 기획들 중 필요 없던 부분은 삭제하였습니다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5032D4D-54CD-94BD-AEC0-126B715AB4E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4168F-EAFA-1831-8F29-7BF1EE06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42" y="2299533"/>
            <a:ext cx="15702383" cy="52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4" name="Object 11">
            <a:extLst>
              <a:ext uri="{FF2B5EF4-FFF2-40B4-BE49-F238E27FC236}">
                <a16:creationId xmlns:a16="http://schemas.microsoft.com/office/drawing/2014/main" id="{D20AD15B-212C-4D6A-B3F5-C14C2FAACEF0}"/>
              </a:ext>
            </a:extLst>
          </p:cNvPr>
          <p:cNvSpPr txBox="1"/>
          <p:nvPr/>
        </p:nvSpPr>
        <p:spPr>
          <a:xfrm>
            <a:off x="1219643" y="2764212"/>
            <a:ext cx="8610157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Key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Input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시스템을 이용하여 움직임 조작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그래프를 이용하여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시스템과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VFX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이펙트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노래 박자에 맞춰서 오브젝트들이 다가옴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플레이어가 가야하는 길을 미리 만들어 놓는 알고리즘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플레이어에 가까이 가게 되면 안보이게 되는 장애물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시야를 가리는 효과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오토 플레이 기능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769E1147-C3A9-7D69-49D3-5DB689746174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30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점프와 이동을 이용하여 총알과 장애물을 피해 목적지에 도착해라!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648" y="3334012"/>
            <a:ext cx="23741071" cy="10628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유저는 점프와 이동, 두 가지 기능을 이용하여 목적지에 도착해야한다.</a:t>
            </a:r>
          </a:p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주어진 목숨 개수 안으로 스테이지를 클리어해나가면서 최종 스테이지까지 도착해 클리어하는 것이 목표인 게임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343057" y="4754637"/>
            <a:ext cx="6171429" cy="3445714"/>
            <a:chOff x="2343057" y="4754637"/>
            <a:chExt cx="6171429" cy="344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057" y="4754637"/>
              <a:ext cx="6171429" cy="34457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659308" y="8322405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01 게임 'AltF4'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01251" y="8322404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02 게임 'JumpKing'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398769" y="4771011"/>
            <a:ext cx="4543889" cy="3412966"/>
            <a:chOff x="11398769" y="4771011"/>
            <a:chExt cx="4543889" cy="34129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8769" y="4771011"/>
              <a:ext cx="4543889" cy="3412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그래프를 이용하여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99502-BD9B-C150-5CE5-8910568C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343" y="3410010"/>
            <a:ext cx="4876800" cy="481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1105B-96B9-3690-EDB2-3037C0CD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3673623"/>
            <a:ext cx="5457825" cy="4410075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4EACF5F4-B9B9-8FDA-0713-2FE27706676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73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2" y="1212458"/>
            <a:ext cx="103627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 </a:t>
            </a:r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–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2495960-901B-402E-FD87-7BB19FA7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569" y="2857630"/>
            <a:ext cx="9186863" cy="5352246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00720BE7-5BF9-B3F9-C72C-0350C0082F6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A0169D9-A462-7821-565C-D61C54971D98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플레이어가 앞으로 나아가야하는 길을 만드는 알고리즘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0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2" y="1212458"/>
            <a:ext cx="103627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 </a:t>
            </a:r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–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00720BE7-5BF9-B3F9-C72C-0350C0082F6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A0169D9-A462-7821-565C-D61C54971D98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오토 플레이를 제작하여 플레이어가 오브젝트가 어떤 형식으로 다가오는 지 확인 할 수 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B1EB6-CAFF-D366-7B0B-65AA249A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573504"/>
            <a:ext cx="4950351" cy="14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4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08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215406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일정 수행 결과 및 소감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EB174F1F-1929-3372-FAC2-1FA4FC39D638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780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569095" y="3238500"/>
            <a:ext cx="13108930" cy="2566102"/>
            <a:chOff x="2668756" y="3238500"/>
            <a:chExt cx="13108930" cy="256610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668756" y="3238500"/>
              <a:ext cx="3085857" cy="2289104"/>
              <a:chOff x="590429" y="2768825"/>
              <a:chExt cx="3085857" cy="2289104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764232" y="3580601"/>
                <a:ext cx="273825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 게임 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strike="sngStrike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566102"/>
              <a:chOff x="590429" y="2768825"/>
              <a:chExt cx="3085857" cy="2566102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607944" y="3580601"/>
                <a:ext cx="305083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노래 싱크에 따른 물체 생성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오토 플레이 작성</a:t>
                </a:r>
                <a:endParaRPr lang="en-US" altLang="ko-KR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점수 갱신 시스템 제작</a:t>
                </a:r>
                <a:endParaRPr lang="en-US" altLang="ko-KR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052771" y="3238500"/>
              <a:ext cx="3512500" cy="2289104"/>
              <a:chOff x="377112" y="2768825"/>
              <a:chExt cx="3512500" cy="2289104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377112" y="3580601"/>
                <a:ext cx="351250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 가까이 오면 사라지는 물체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691829" y="3238500"/>
              <a:ext cx="3085857" cy="1458107"/>
              <a:chOff x="590429" y="2768825"/>
              <a:chExt cx="3085857" cy="1458107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882861" y="3580601"/>
                <a:ext cx="2501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안개 효과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랭킹보드 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175623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완료된 부분은 취소선으로 표시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8FE7DA76-C973-A874-21F2-6727DAF66A2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0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애로 사항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857500"/>
            <a:ext cx="14938562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협업의 어려움을 느낄 수 있었다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일정을 정확하게 지키는 일이 어렵다는 점을 느낄 수 있었다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팀원한명이 건강상의 이유로 나가는 일이 발생하여 어려움을 느꼈다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중간에 게임의 시스템이 바뀌면서 제작을 하는데 딜레이가 생겼다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33F0E07-018F-BEBB-785E-862C1523A95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8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05" y="1166353"/>
            <a:ext cx="2044149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900" kern="0" spc="-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ndrew Ward" pitchFamily="34" charset="0"/>
              </a:rPr>
              <a:t>Thank you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3" y="5720230"/>
            <a:ext cx="16728085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감사합니다 :)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1766" y="5005215"/>
            <a:ext cx="1113581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발표를 들어주셔서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25E28591-74FD-143A-1E23-53EEA1720E99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출처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E971F-B1EF-4250-8218-91CFADE5E5FA}"/>
              </a:ext>
            </a:extLst>
          </p:cNvPr>
          <p:cNvSpPr txBox="1"/>
          <p:nvPr/>
        </p:nvSpPr>
        <p:spPr>
          <a:xfrm>
            <a:off x="1524000" y="2628900"/>
            <a:ext cx="14782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출처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https://store.steampowered.com/app/1137460/ALTF4/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https://store.steampowered.com/app/1061090/Jump_King/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https://tenor.com/view/alin-cat-shaking-shaky-camera-gif-16649696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https://www.youtube.com/watch?v=DYSqiv-r5Cc&amp;list=PLENI0Xzi0MTfkg_qHHhj7aCY8GwXoMAtW&amp;index=3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https://tenor.com/view/foggy-fog-nature-trees-gif-12499540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https://www.gamespot.com/articles/fall-guys-beginners-guide-how-to-win-every-round/1100-6480981/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자체제작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https://github.com/TokiMaki/Game_Engine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CE6DA3C-4365-A629-95EC-2604724007C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0236" y="3738373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'플랫포머'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505" y="6304738"/>
            <a:ext cx="2128482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점프와 이동을 이용한 간단한 조작을 통한 게임 플레이</a:t>
            </a:r>
          </a:p>
          <a:p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- 3인칭 시점으로 플레이가 방해물과 앞으로 가야하는 길을 찾기 쉽도록 설정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1C8F8CD6-5E01-2B8F-0A70-18C30637700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게임 플레이 흐름도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7399" y="3478728"/>
            <a:ext cx="15930916" cy="4330215"/>
            <a:chOff x="1177399" y="3478728"/>
            <a:chExt cx="15930916" cy="4330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399" y="3478728"/>
              <a:ext cx="15930916" cy="4330215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55BFCA6C-F161-56DB-116E-A0FAE2334F9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467A02-0076-45EB-9408-3EE8AC91F803}"/>
              </a:ext>
            </a:extLst>
          </p:cNvPr>
          <p:cNvGrpSpPr/>
          <p:nvPr/>
        </p:nvGrpSpPr>
        <p:grpSpPr>
          <a:xfrm>
            <a:off x="533400" y="3238500"/>
            <a:ext cx="3199914" cy="2012105"/>
            <a:chOff x="533400" y="2768825"/>
            <a:chExt cx="3199914" cy="201210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6520969-9D62-48B3-BEA0-7138EA8AD94B}"/>
                </a:ext>
              </a:extLst>
            </p:cNvPr>
            <p:cNvSpPr txBox="1"/>
            <p:nvPr/>
          </p:nvSpPr>
          <p:spPr>
            <a:xfrm>
              <a:off x="1180857" y="2768825"/>
              <a:ext cx="249542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윤장혁 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7F971D9-9FBF-48B0-B111-40068DA99950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76C5C7-28CB-42B9-8D96-7E620D4EEC77}"/>
                </a:ext>
              </a:extLst>
            </p:cNvPr>
            <p:cNvSpPr txBox="1"/>
            <p:nvPr/>
          </p:nvSpPr>
          <p:spPr>
            <a:xfrm>
              <a:off x="533400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유저가 다가가면 나타나는 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전반적인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캐릭터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쉐이더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055051-7D74-40A1-AEDC-1FAF369BC1F1}"/>
              </a:ext>
            </a:extLst>
          </p:cNvPr>
          <p:cNvGrpSpPr/>
          <p:nvPr/>
        </p:nvGrpSpPr>
        <p:grpSpPr>
          <a:xfrm>
            <a:off x="3889095" y="3238500"/>
            <a:ext cx="3085857" cy="2012105"/>
            <a:chOff x="590429" y="2768825"/>
            <a:chExt cx="3085857" cy="2012105"/>
          </a:xfrm>
        </p:grpSpPr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37DADB86-4896-4C5A-9991-F05B25E857A7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김호진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BFD1E3C-C902-478E-9306-5FECBD9E7D6A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FFFA4-0BBA-40C3-8787-51D32F8220AD}"/>
                </a:ext>
              </a:extLst>
            </p:cNvPr>
            <p:cNvSpPr txBox="1"/>
            <p:nvPr/>
          </p:nvSpPr>
          <p:spPr>
            <a:xfrm>
              <a:off x="805115" y="3580601"/>
              <a:ext cx="2656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랭킹 보드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오브젝트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 효과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C8CC81-0232-4ECB-A600-C61B24123EEB}"/>
              </a:ext>
            </a:extLst>
          </p:cNvPr>
          <p:cNvGrpSpPr/>
          <p:nvPr/>
        </p:nvGrpSpPr>
        <p:grpSpPr>
          <a:xfrm>
            <a:off x="7015320" y="3238500"/>
            <a:ext cx="3430747" cy="1735106"/>
            <a:chOff x="417988" y="2768825"/>
            <a:chExt cx="3430747" cy="1735106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C8DB227-8659-4B14-B01E-553163B20A46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양현석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BBB68F-C192-4D17-9ABF-64670BE45C94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5B7659-6FEF-4A57-A933-84690792DF44}"/>
                </a:ext>
              </a:extLst>
            </p:cNvPr>
            <p:cNvSpPr txBox="1"/>
            <p:nvPr/>
          </p:nvSpPr>
          <p:spPr>
            <a:xfrm>
              <a:off x="417988" y="3580601"/>
              <a:ext cx="3430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풍차 바람에 밀려나는 플레이어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E9F7F1-C246-438D-A4F9-E522251F4730}"/>
              </a:ext>
            </a:extLst>
          </p:cNvPr>
          <p:cNvGrpSpPr/>
          <p:nvPr/>
        </p:nvGrpSpPr>
        <p:grpSpPr>
          <a:xfrm>
            <a:off x="10429401" y="3238500"/>
            <a:ext cx="3199914" cy="2012105"/>
            <a:chOff x="533403" y="2768825"/>
            <a:chExt cx="3199914" cy="2012105"/>
          </a:xfrm>
        </p:grpSpPr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8F29041E-1203-4DB7-8A5F-7E4A02D36208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</a:t>
              </a:r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**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EC292B-2A19-48A2-9F01-E28D134C374E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81666-AE63-41A9-B1C7-16CB225AF897}"/>
                </a:ext>
              </a:extLst>
            </p:cNvPr>
            <p:cNvSpPr txBox="1"/>
            <p:nvPr/>
          </p:nvSpPr>
          <p:spPr>
            <a:xfrm>
              <a:off x="533403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위치를 인식하는 포탄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시야를 가리는 효과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FCF4AD-C91C-43F3-99C8-3221C2593DB2}"/>
              </a:ext>
            </a:extLst>
          </p:cNvPr>
          <p:cNvGrpSpPr/>
          <p:nvPr/>
        </p:nvGrpSpPr>
        <p:grpSpPr>
          <a:xfrm>
            <a:off x="13687192" y="3238500"/>
            <a:ext cx="3281668" cy="1735106"/>
            <a:chOff x="492527" y="2768825"/>
            <a:chExt cx="3281668" cy="1735106"/>
          </a:xfrm>
        </p:grpSpPr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B68E89B7-F3B8-4E9F-A699-2EF3C369A275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전세희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F58BE61-BA7B-4467-88D2-FB68B570D01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221AEE-1B0C-49BD-8DF8-E9CE56D15BF9}"/>
                </a:ext>
              </a:extLst>
            </p:cNvPr>
            <p:cNvSpPr txBox="1"/>
            <p:nvPr/>
          </p:nvSpPr>
          <p:spPr>
            <a:xfrm>
              <a:off x="492527" y="3580601"/>
              <a:ext cx="32816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시간에 따른 이벤트 매니저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Object 5">
            <a:extLst>
              <a:ext uri="{FF2B5EF4-FFF2-40B4-BE49-F238E27FC236}">
                <a16:creationId xmlns:a16="http://schemas.microsoft.com/office/drawing/2014/main" id="{4949CBD2-0F24-103B-8C1B-A29CCD8453BB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2"/>
            <a:ext cx="1062767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5" y="9457759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A7A295C-90F3-049E-5B5B-9BDED7E2A83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노래에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맞춰 나오는 물체를 부수고 살아남아라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862" y="3327258"/>
            <a:ext cx="882478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유저는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점프와 이동, 두 가지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기능을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이용하여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내려오는 물체들을 파괴하는 게임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물체를 부수지 못 할 경우 데미지를 입게 된다</a:t>
            </a:r>
            <a:r>
              <a:rPr lang="en-US" altLang="ko-KR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위치에 생성이 되고 노래에 맞춰서 내려오게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1BC183-7EA6-B6BF-4FC9-E1C14C5CDEE9}"/>
              </a:ext>
            </a:extLst>
          </p:cNvPr>
          <p:cNvGrpSpPr/>
          <p:nvPr/>
        </p:nvGrpSpPr>
        <p:grpSpPr>
          <a:xfrm>
            <a:off x="3307292" y="4595509"/>
            <a:ext cx="11673417" cy="3849221"/>
            <a:chOff x="3598649" y="4595509"/>
            <a:chExt cx="11673417" cy="38492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4548281-0012-2CCE-40DE-999AA1BF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649" y="4595509"/>
              <a:ext cx="2573149" cy="3849221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0C54B16B-1E26-3043-C065-1D38B6CE241B}"/>
                </a:ext>
              </a:extLst>
            </p:cNvPr>
            <p:cNvSpPr/>
            <p:nvPr/>
          </p:nvSpPr>
          <p:spPr>
            <a:xfrm>
              <a:off x="8004666" y="5364953"/>
              <a:ext cx="2310332" cy="2310332"/>
            </a:xfrm>
            <a:prstGeom prst="plus">
              <a:avLst>
                <a:gd name="adj" fmla="val 376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악보 단색으로 채워진">
              <a:extLst>
                <a:ext uri="{FF2B5EF4-FFF2-40B4-BE49-F238E27FC236}">
                  <a16:creationId xmlns:a16="http://schemas.microsoft.com/office/drawing/2014/main" id="{E9F632E7-FDBF-DE74-540A-BD9A8D58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47866" y="4958019"/>
              <a:ext cx="3124200" cy="3124200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4E4C7507-13C8-3F8B-0671-9326C49AF91D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1379" y="4358670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플랫포머</a:t>
            </a:r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+ </a:t>
            </a:r>
            <a:r>
              <a:rPr lang="ko-KR" alt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리듬 게임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E8EF996-BBCB-0B49-3FEA-C60CCDA5B63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1129</Words>
  <Application>Microsoft Office PowerPoint</Application>
  <PresentationFormat>사용자 지정</PresentationFormat>
  <Paragraphs>253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S-Core Dream 3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윤장혁(2017182026)</cp:lastModifiedBy>
  <cp:revision>42</cp:revision>
  <dcterms:created xsi:type="dcterms:W3CDTF">2022-03-17T22:53:11Z</dcterms:created>
  <dcterms:modified xsi:type="dcterms:W3CDTF">2022-06-16T17:02:48Z</dcterms:modified>
</cp:coreProperties>
</file>